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  <p:sldMasterId id="2147483845" r:id="rId2"/>
  </p:sldMasterIdLst>
  <p:notesMasterIdLst>
    <p:notesMasterId r:id="rId17"/>
  </p:notesMasterIdLst>
  <p:sldIdLst>
    <p:sldId id="256" r:id="rId3"/>
    <p:sldId id="273" r:id="rId4"/>
    <p:sldId id="272" r:id="rId5"/>
    <p:sldId id="287" r:id="rId6"/>
    <p:sldId id="284" r:id="rId7"/>
    <p:sldId id="285" r:id="rId8"/>
    <p:sldId id="283" r:id="rId9"/>
    <p:sldId id="289" r:id="rId10"/>
    <p:sldId id="276" r:id="rId11"/>
    <p:sldId id="261" r:id="rId12"/>
    <p:sldId id="277" r:id="rId13"/>
    <p:sldId id="282" r:id="rId14"/>
    <p:sldId id="279" r:id="rId15"/>
    <p:sldId id="264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73"/>
    <a:srgbClr val="FDFDFD"/>
    <a:srgbClr val="FFC133"/>
    <a:srgbClr val="FBFBFB"/>
    <a:srgbClr val="F7F7F7"/>
    <a:srgbClr val="EAD6E9"/>
    <a:srgbClr val="32993D"/>
    <a:srgbClr val="FFF8BD"/>
    <a:srgbClr val="5B1E47"/>
    <a:srgbClr val="C19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2" autoAdjust="0"/>
    <p:restoredTop sz="90024" autoAdjust="0"/>
  </p:normalViewPr>
  <p:slideViewPr>
    <p:cSldViewPr snapToGrid="0">
      <p:cViewPr varScale="1">
        <p:scale>
          <a:sx n="88" d="100"/>
          <a:sy n="88" d="100"/>
        </p:scale>
        <p:origin x="49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0E338-245B-4469-902A-ED760A207D02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9FAA9-213C-4DB1-A426-C904C3541AE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788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5546-08F9-F54A-30C8-4CE8CDD41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5EC81F-7429-2BFF-7A5A-FEDA13F51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8CDD3-0221-1E7C-4B76-74CDB0F8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92947-535D-F3CE-F90B-EC3D80BF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BD3C0-ED3F-D6C6-EB25-CC2E148B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30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CC91-1E37-9DA5-9D8A-43A0C467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7A0F9-BC30-B1A9-F7AD-73204C2F5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A272-D118-3084-4AF1-4D5C1F78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5AD7F-6050-D075-F53A-6F93EC0F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10DF-2EC1-16C9-CCD7-693256D7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910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A68B50-D6C4-D806-6D49-7F2F23B47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0D6FD-6F72-BC7D-EB70-F14FC5C2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14B3C-4AC1-F6B6-B49B-06D4C53B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D094D-26CD-4EEF-13AB-2228D890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DF3B7-6457-A4E1-EFA4-8839BBD8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62002" y="195263"/>
            <a:ext cx="902486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2"/>
          <p:cNvSpPr/>
          <p:nvPr/>
        </p:nvSpPr>
        <p:spPr>
          <a:xfrm>
            <a:off x="0" y="4793476"/>
            <a:ext cx="9144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© PT DUTA ELOK PERSADA</a:t>
            </a:r>
            <a:endParaRPr sz="1200" b="1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41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CBF3-DE4E-DD51-4FA7-7210670CD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222C2-6B04-CEEC-873E-7613E73BD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302B4-0186-D210-2368-E59E6A0C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016D-E857-D723-6CFC-41418B77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ED5AD-E8BA-D209-005C-5061CBC2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0489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38B6-807D-348A-3986-DA998BAB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8C4F4-0AA8-B92F-9957-6BC0AAF14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A659-8AD4-9A45-E85A-F7AFFB27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0149-A99A-93B8-00A3-4949378D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230E5-AE72-7370-85CA-004717D3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07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8362-8CD4-BB53-D807-711BE07A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14EF-F20A-D5DB-2A14-8EA188A80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CBEDF-77AA-C5FD-1199-30659547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AC9F9-D341-9A9C-4A84-7749BB2F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02B6C-10B7-F41E-F3C6-731F8AE6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5844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D9E3-2061-4FE6-8BB1-89404F66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4D71-B7E0-9CD3-2560-DE9D9D05D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CF579-7822-F6DF-2152-41507670C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8F7DD-E06C-47B8-17F0-BAEDB6C1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2CFEF-2D04-5470-7A88-19B78D0A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23313-E710-6D19-02B1-31D8768B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4355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FAB0-374B-A669-1D82-0B258F9B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E229E-4FF7-055E-76CA-0FBB82239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62B37-42D5-B640-80B5-A971D5E48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5976A-2C5E-47A1-6DE3-F9C1BBF31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23FEB-4023-45A1-A3EB-CA6C8A18F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A84760-0C1D-9A85-C9E1-29FA434D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D54FB-E869-C76F-9D3D-2B6E6676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5CBCB-D736-1A8D-DBD9-5A54A2E1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001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2646-8FCB-DEA7-30B4-55146D62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47FBB-FAD0-BFB1-9174-57F2F64C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1E056-DA9B-E167-0155-D6DFD4C7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ADA25-9AF6-7543-6989-D93F492B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752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77BD7-97A5-B0FF-E0B5-0011225C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19C15-7036-52E5-B170-85ADB9CE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17F45-123C-ABA3-7207-CEB273FD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368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BA25-6E2B-6704-BAAB-C15DD9DA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7806-6A34-F4D7-01D7-29B23228B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59D0-8B60-A2F3-0E29-628A9B86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7D23C-ABC7-3E4F-897D-C80A7043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E05F0-A671-E69D-EA0F-8418C6B4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6783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3371-F31D-4BC1-752F-844A76C2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359C-6120-9865-A391-330CB332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2D517-7C1D-3428-0C96-90180176E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A89BF-7B37-099C-38AF-5EA7D761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25A42-6DB6-DA75-1EEC-67B8C7DE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DA0BD-00FD-C79E-8BAB-E61110D6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5781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67FE-69AE-2768-7135-FD0F263E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00D19-8E2E-E5C5-84F4-5C27226E2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C084F-F94C-CC0C-9520-C4DCC4C29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8C1FB-B1E6-7A7C-44FE-FB06AA6C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90543-2787-61DE-A145-4D49DBBC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700CB-7CDB-ED04-1AF8-70852405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597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FF35-8E85-01EA-E0C7-FBB393BA1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C6575-62B3-50A1-9A3D-AD9AA4E8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FDA34-6ACF-A751-AB2D-055327C6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36B6F-87D9-0BE6-949D-8104B5AE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3AA6B-FE22-9008-66DD-204967B5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9807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1491-4193-2C3B-1689-AD452EFAF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8E0BC-6B2A-A9CA-DE9C-C2CBC66A1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C66-5E8D-B0FE-F2F4-17996E92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9B39-9E84-4F26-9CD1-0F2B82B114A5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271DB-8291-3AD6-DAC3-8C516DA2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EF8D-A2E7-DA17-B4F0-091F4A10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983AA-EA4C-4A07-86F9-50C39A1041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304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3FE1-1B4B-D071-612E-FD376955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0DE64-D858-E12D-0C74-6A0F3C09B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2374-5904-4EBD-DD14-EA2AE823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6D8BB-D864-E78E-F613-3817171F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D275E-6140-668E-18C9-0780FDD5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896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A04D-0EAB-C028-1A3A-A8C5CAED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16274-29AE-7729-28D4-C7202808A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3102B-5B41-1897-8137-0E9A7D509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5C76C-E067-5B07-D1FF-DEA666E4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0BA19-A052-D97B-DE3E-9EA5BFA7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D6A62-7AC5-3C49-A994-13DEC0CE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521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97D8-8B30-BA79-7D66-32CFA6B7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CBE9-CFEF-F036-65D9-D3F263DE8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7BDE7-811C-13A8-319A-F2CEB6B3E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0A70B-8950-24EA-C777-22F7C0832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5BD47-EFA7-8C3E-758F-109DD88F0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94645F-0D80-C62E-8CAC-7B9F786C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86093-BEF8-174A-8DAF-08001D9C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B2C730-57DB-2187-1C92-4C405955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040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B6DB-F605-0D79-51BD-5B0710FC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E0801-554D-98D8-301D-203EF36A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4681C-F9EE-DC3C-8A93-E06755EC9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C3299-C8FF-C0A9-6DBC-AC7FF113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461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88FF3-D48A-ED76-2D0E-F02AF031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D7F97-7AFE-9CD4-4BAA-5ABF390C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C2648-F85E-B46A-421E-5D472AE4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400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9119-8F61-A04A-1F0A-1308C060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2F17A-59C6-6486-F555-24EBB0DE9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E69DA-CFBF-92B2-64C6-04F38AD73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AE958-3C8B-381D-D96E-D34A5689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323A5-CA64-999A-443F-5C12F2D7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DF19C-D3C4-BB0E-98BC-6123CB0A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069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C75F-B910-43B2-B7F6-459E590A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4885B-AA5D-370C-12B1-8B7C9E3D6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F5E79-16D4-39CE-6D3B-3456C6983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49704-F833-11D7-7E89-EC15AC7A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01B0E-AD2B-5B31-169D-923AE77F9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0C87E-688A-D78F-55B7-65204704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349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ED39F-2D11-41EF-86DC-3222F9B5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4A389-DDA1-B22F-0C0D-D6ACD93ED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18414-2EEA-D1DD-E5D7-6B11D116C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9836-C7C5-4AA3-93C9-DDE863D478F3}" type="datetimeFigureOut">
              <a:rPr lang="en-ID" smtClean="0"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52D11-6A62-9A09-6EEA-9A2B3B77D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7914E-EB47-3B28-FD31-420D10265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128D6-8225-42F7-9CFF-2A5AECEA3DD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949C4-00AC-82E4-D71E-0A1E7E5F6A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02" y="195263"/>
            <a:ext cx="902486" cy="82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BEF56F-EBBF-C765-F78E-CC0841B08E6E}"/>
              </a:ext>
            </a:extLst>
          </p:cNvPr>
          <p:cNvSpPr/>
          <p:nvPr userDrawn="1"/>
        </p:nvSpPr>
        <p:spPr>
          <a:xfrm>
            <a:off x="0" y="479347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© PT DUTA ELOK PERSADA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3073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5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E1655-5765-F6FA-6385-237B6F97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C876A-28BB-28C5-171F-2A082BA49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14AD8-BB62-0529-6372-99CB59FE5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47319B39-9E84-4F26-9CD1-0F2B82B114A5}" type="datetimeFigureOut">
              <a:rPr lang="en-ID" smtClean="0"/>
              <a:pPr/>
              <a:t>20/04/2026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273BE-803C-EF77-3B4B-185F9375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10269-FA91-7532-EF60-E0F6B1845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822983AA-EA4C-4A07-86F9-50C39A10419E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654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F52CC-55F5-D470-899D-740FD1FD4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8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"/>
          <p:cNvSpPr txBox="1"/>
          <p:nvPr/>
        </p:nvSpPr>
        <p:spPr>
          <a:xfrm>
            <a:off x="818400" y="262400"/>
            <a:ext cx="750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CONTOH IDE</a:t>
            </a:r>
            <a:endParaRPr sz="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2972101" y="44271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</a:t>
            </a:r>
            <a:r>
              <a:rPr lang="en-US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video </a:t>
            </a:r>
            <a:r>
              <a:rPr lang="en-US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untuk</a:t>
            </a:r>
            <a:r>
              <a:rPr lang="en-US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menonton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Download (1)">
            <a:hlinkClick r:id="" action="ppaction://media"/>
            <a:extLst>
              <a:ext uri="{FF2B5EF4-FFF2-40B4-BE49-F238E27FC236}">
                <a16:creationId xmlns:a16="http://schemas.microsoft.com/office/drawing/2014/main" id="{21331B14-A05E-E4FE-8D52-33CA4F2FA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0890" y="1014116"/>
            <a:ext cx="1920359" cy="3413034"/>
          </a:xfrm>
          <a:prstGeom prst="rect">
            <a:avLst/>
          </a:prstGeom>
        </p:spPr>
      </p:pic>
      <p:pic>
        <p:nvPicPr>
          <p:cNvPr id="6" name="Cleanse. Glow. Repeat. A full face of Crop Skincare Yes please! Its gentle on skin and biiiiggg">
            <a:hlinkClick r:id="" action="ppaction://media"/>
            <a:extLst>
              <a:ext uri="{FF2B5EF4-FFF2-40B4-BE49-F238E27FC236}">
                <a16:creationId xmlns:a16="http://schemas.microsoft.com/office/drawing/2014/main" id="{D5946088-5D9B-EA51-2BCF-F2DBE3E5C2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71900" y="1014116"/>
            <a:ext cx="1919837" cy="3413044"/>
          </a:xfrm>
          <a:prstGeom prst="rect">
            <a:avLst/>
          </a:prstGeom>
        </p:spPr>
      </p:pic>
      <p:pic>
        <p:nvPicPr>
          <p:cNvPr id="7" name="Download (2)">
            <a:hlinkClick r:id="" action="ppaction://media"/>
            <a:extLst>
              <a:ext uri="{FF2B5EF4-FFF2-40B4-BE49-F238E27FC236}">
                <a16:creationId xmlns:a16="http://schemas.microsoft.com/office/drawing/2014/main" id="{B35F578D-438A-BE5F-DF71-D70497BF198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2751" y="1014116"/>
            <a:ext cx="1920359" cy="3413034"/>
          </a:xfrm>
          <a:prstGeom prst="rect">
            <a:avLst/>
          </a:prstGeom>
        </p:spPr>
      </p:pic>
      <p:pic>
        <p:nvPicPr>
          <p:cNvPr id="8" name="Download (4)">
            <a:hlinkClick r:id="" action="ppaction://media"/>
            <a:extLst>
              <a:ext uri="{FF2B5EF4-FFF2-40B4-BE49-F238E27FC236}">
                <a16:creationId xmlns:a16="http://schemas.microsoft.com/office/drawing/2014/main" id="{723668E0-54EC-11CF-D6EA-DFD16E48821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40527" y="1014106"/>
            <a:ext cx="1920359" cy="3413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22E0-FF6A-FE7D-4F94-85D097BC7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7;p5">
            <a:extLst>
              <a:ext uri="{FF2B5EF4-FFF2-40B4-BE49-F238E27FC236}">
                <a16:creationId xmlns:a16="http://schemas.microsoft.com/office/drawing/2014/main" id="{99D3D6C2-EB7A-00D3-FF8E-9D4B0325A079}"/>
              </a:ext>
            </a:extLst>
          </p:cNvPr>
          <p:cNvSpPr txBox="1"/>
          <p:nvPr/>
        </p:nvSpPr>
        <p:spPr>
          <a:xfrm>
            <a:off x="502509" y="825465"/>
            <a:ext cx="8487313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Akun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tidak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boleh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di private</a:t>
            </a:r>
          </a:p>
          <a:p>
            <a:pPr marL="342900" lvl="0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Video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belum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pernah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diunggah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di media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sosial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mana pun.</a:t>
            </a:r>
          </a:p>
          <a:p>
            <a:pPr marL="342900" lvl="0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Video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diunggah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melalui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media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sosial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nstagram (Reels),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Tiktok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atau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Facebook di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akun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peserta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terdaftar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.</a:t>
            </a:r>
            <a:endParaRPr lang="en-ID" sz="1400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Video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diunggah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pada </a:t>
            </a:r>
            <a:r>
              <a:rPr lang="en-US" sz="1400" b="1" dirty="0">
                <a:latin typeface="Montserrat" pitchFamily="2" charset="0"/>
                <a:ea typeface="Calibri"/>
                <a:cs typeface="Calibri"/>
                <a:sym typeface="Calibri"/>
              </a:rPr>
              <a:t>Jumat, 19 Juni 2026</a:t>
            </a: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dengan</a:t>
            </a: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memilih</a:t>
            </a: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salah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satu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time slot </a:t>
            </a:r>
            <a:r>
              <a:rPr lang="en-ID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berikut</a:t>
            </a:r>
            <a:r>
              <a:rPr lang="en-ID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:</a:t>
            </a:r>
          </a:p>
          <a:p>
            <a:pPr marL="342900" lvl="0" indent="-342900">
              <a:spcBef>
                <a:spcPts val="600"/>
              </a:spcBef>
              <a:buSzPct val="100000"/>
              <a:buFont typeface="+mj-lt"/>
              <a:buAutoNum type="arabicPeriod"/>
            </a:pPr>
            <a:endParaRPr lang="en-ID" sz="1400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lvl="0">
              <a:spcBef>
                <a:spcPts val="600"/>
              </a:spcBef>
              <a:buSzPct val="100000"/>
            </a:pPr>
            <a:endParaRPr lang="en-ID" sz="1400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lvl="0">
              <a:spcBef>
                <a:spcPts val="600"/>
              </a:spcBef>
              <a:buSzPct val="100000"/>
            </a:pPr>
            <a:endParaRPr lang="en-ID" sz="1400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600"/>
              </a:spcBef>
              <a:buSzPct val="100000"/>
              <a:buFont typeface="+mj-lt"/>
              <a:buAutoNum type="arabicPeriod" startAt="5"/>
            </a:pP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Peserta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boleh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upload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lebih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dari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satu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video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namun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hanya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satu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video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terbaik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yang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akan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masuk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dalam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penilaian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. </a:t>
            </a:r>
          </a:p>
          <a:p>
            <a:pPr marL="342900" lvl="0" indent="-342900">
              <a:spcBef>
                <a:spcPts val="600"/>
              </a:spcBef>
              <a:buSzPct val="100000"/>
              <a:buFont typeface="+mj-lt"/>
              <a:buAutoNum type="arabicPeriod" startAt="5"/>
            </a:pP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Wajib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untuk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Follow, Tag dan mention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akun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resmi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PT Duta Elok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Persada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: 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Facebook PT Duta Elok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Persada</a:t>
            </a:r>
            <a:endParaRPr lang="en-ID" sz="1400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80010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Instagram @dutaelokpersada 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TikTok @dutaelokpersada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BEF0DD-7841-74CE-0F54-3296ADB1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3" y="286202"/>
            <a:ext cx="7886700" cy="6644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TATA SYARAT UPLOAD VIDEO</a:t>
            </a:r>
            <a:endParaRPr lang="en-ID" sz="36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BC4973-F974-6A22-608F-0B6CCCFDC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133831"/>
              </p:ext>
            </p:extLst>
          </p:nvPr>
        </p:nvGraphicFramePr>
        <p:xfrm>
          <a:off x="888993" y="2346777"/>
          <a:ext cx="771434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774">
                  <a:extLst>
                    <a:ext uri="{9D8B030D-6E8A-4147-A177-3AD203B41FA5}">
                      <a16:colId xmlns:a16="http://schemas.microsoft.com/office/drawing/2014/main" val="2304528084"/>
                    </a:ext>
                  </a:extLst>
                </a:gridCol>
                <a:gridCol w="2692398">
                  <a:extLst>
                    <a:ext uri="{9D8B030D-6E8A-4147-A177-3AD203B41FA5}">
                      <a16:colId xmlns:a16="http://schemas.microsoft.com/office/drawing/2014/main" val="299711170"/>
                    </a:ext>
                  </a:extLst>
                </a:gridCol>
                <a:gridCol w="1320802">
                  <a:extLst>
                    <a:ext uri="{9D8B030D-6E8A-4147-A177-3AD203B41FA5}">
                      <a16:colId xmlns:a16="http://schemas.microsoft.com/office/drawing/2014/main" val="2183406890"/>
                    </a:ext>
                  </a:extLst>
                </a:gridCol>
                <a:gridCol w="2536370">
                  <a:extLst>
                    <a:ext uri="{9D8B030D-6E8A-4147-A177-3AD203B41FA5}">
                      <a16:colId xmlns:a16="http://schemas.microsoft.com/office/drawing/2014/main" val="335060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Pagi</a:t>
                      </a:r>
                      <a:endParaRPr lang="en-ID" sz="140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400" b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07.00 – 09.00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Sore</a:t>
                      </a:r>
                      <a:endParaRPr lang="en-ID" sz="1400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400" b="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15.00 – 17.00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8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Siang</a:t>
                      </a:r>
                      <a:endParaRPr lang="en-ID" sz="1400" b="1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12.00 – 14.00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Malam</a:t>
                      </a:r>
                      <a:endParaRPr lang="en-ID" sz="1400" b="1" dirty="0">
                        <a:solidFill>
                          <a:schemeClr val="tx1"/>
                        </a:solidFill>
                        <a:latin typeface="Montserrat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19.00 – 21.00 (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disarankan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latin typeface="Montserrat" pitchFamily="2" charset="0"/>
                        </a:rPr>
                        <a:t>)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88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03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473C-D227-8E8E-8175-540B825A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03492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b="1" dirty="0"/>
              <a:t>KRITERIA PENILAIAN </a:t>
            </a:r>
            <a:br>
              <a:rPr lang="en-US" sz="3200" b="1" dirty="0"/>
            </a:br>
            <a:r>
              <a:rPr lang="en-US" sz="3200" b="1" dirty="0"/>
              <a:t>3 VIDEO TERBAIK</a:t>
            </a:r>
            <a:endParaRPr lang="en-ID" sz="3200" b="1" dirty="0"/>
          </a:p>
        </p:txBody>
      </p:sp>
      <p:sp>
        <p:nvSpPr>
          <p:cNvPr id="7" name="Google Shape;257;p5">
            <a:extLst>
              <a:ext uri="{FF2B5EF4-FFF2-40B4-BE49-F238E27FC236}">
                <a16:creationId xmlns:a16="http://schemas.microsoft.com/office/drawing/2014/main" id="{ED1E8E2E-8749-F9AF-3621-9E0FAFFA4471}"/>
              </a:ext>
            </a:extLst>
          </p:cNvPr>
          <p:cNvSpPr txBox="1"/>
          <p:nvPr/>
        </p:nvSpPr>
        <p:spPr>
          <a:xfrm>
            <a:off x="412727" y="1397664"/>
            <a:ext cx="831854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Kreativitas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&amp;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Konsep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→ 35%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Kualitas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Visual &amp;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Eksekusi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→ 25%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Kesesuaian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Tema &amp; Brief → 25%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Engagement (Share, Comment, dan Like) → 15%</a:t>
            </a:r>
            <a:endParaRPr sz="1400" b="1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DEC68-985B-E29D-7F32-B6CC86446F7C}"/>
              </a:ext>
            </a:extLst>
          </p:cNvPr>
          <p:cNvSpPr txBox="1"/>
          <p:nvPr/>
        </p:nvSpPr>
        <p:spPr>
          <a:xfrm>
            <a:off x="471714" y="2935853"/>
            <a:ext cx="83185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 err="1">
                <a:latin typeface="Montserrat" pitchFamily="2" charset="0"/>
              </a:rPr>
              <a:t>Fokus</a:t>
            </a:r>
            <a:r>
              <a:rPr lang="en-ID" sz="1400" b="1" dirty="0">
                <a:latin typeface="Montserrat" pitchFamily="2" charset="0"/>
              </a:rPr>
              <a:t> </a:t>
            </a:r>
            <a:r>
              <a:rPr lang="en-ID" sz="1400" b="1" dirty="0" err="1">
                <a:latin typeface="Montserrat" pitchFamily="2" charset="0"/>
              </a:rPr>
              <a:t>Penilaian</a:t>
            </a:r>
            <a:endParaRPr lang="en-ID" sz="1400" b="1" dirty="0">
              <a:latin typeface="Montserrat" pitchFamily="2" charset="0"/>
            </a:endParaRPr>
          </a:p>
          <a:p>
            <a:r>
              <a:rPr lang="en-ID" sz="1400" dirty="0" err="1">
                <a:latin typeface="Montserrat" pitchFamily="2" charset="0"/>
              </a:rPr>
              <a:t>Kualitas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konten</a:t>
            </a:r>
            <a:r>
              <a:rPr lang="en-ID" sz="1400" dirty="0">
                <a:latin typeface="Montserrat" pitchFamily="2" charset="0"/>
              </a:rPr>
              <a:t> dan </a:t>
            </a:r>
            <a:r>
              <a:rPr lang="en-ID" sz="1400" dirty="0" err="1">
                <a:latin typeface="Montserrat" pitchFamily="2" charset="0"/>
              </a:rPr>
              <a:t>kekuatan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konsep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menjadi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prioritas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utama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untuk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membangun</a:t>
            </a:r>
            <a:r>
              <a:rPr lang="en-ID" sz="1400" dirty="0">
                <a:latin typeface="Montserrat" pitchFamily="2" charset="0"/>
              </a:rPr>
              <a:t> branding yang </a:t>
            </a:r>
            <a:r>
              <a:rPr lang="en-ID" sz="1400" dirty="0" err="1">
                <a:latin typeface="Montserrat" pitchFamily="2" charset="0"/>
              </a:rPr>
              <a:t>kuat</a:t>
            </a:r>
            <a:r>
              <a:rPr lang="en-ID" sz="1400" dirty="0">
                <a:latin typeface="Montserrat" pitchFamily="2" charset="0"/>
              </a:rPr>
              <a:t> dan </a:t>
            </a:r>
            <a:r>
              <a:rPr lang="en-ID" sz="1400" dirty="0" err="1">
                <a:latin typeface="Montserrat" pitchFamily="2" charset="0"/>
              </a:rPr>
              <a:t>konsisten</a:t>
            </a:r>
            <a:r>
              <a:rPr lang="en-ID" sz="1400" dirty="0">
                <a:latin typeface="Montserrat" pitchFamily="2" charset="0"/>
              </a:rPr>
              <a:t>.</a:t>
            </a:r>
          </a:p>
          <a:p>
            <a:endParaRPr lang="en-ID" sz="1400" dirty="0">
              <a:latin typeface="Montserrat" pitchFamily="2" charset="0"/>
            </a:endParaRPr>
          </a:p>
          <a:p>
            <a:r>
              <a:rPr lang="en-ID" sz="1400" b="1" dirty="0">
                <a:latin typeface="Montserrat" pitchFamily="2" charset="0"/>
              </a:rPr>
              <a:t>Peran Engagement</a:t>
            </a:r>
          </a:p>
          <a:p>
            <a:r>
              <a:rPr lang="en-ID" sz="1400" dirty="0">
                <a:latin typeface="Montserrat" pitchFamily="2" charset="0"/>
              </a:rPr>
              <a:t>Engagement </a:t>
            </a:r>
            <a:r>
              <a:rPr lang="en-ID" sz="1400" dirty="0" err="1">
                <a:latin typeface="Montserrat" pitchFamily="2" charset="0"/>
              </a:rPr>
              <a:t>tetap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diperhitungkan</a:t>
            </a:r>
            <a:r>
              <a:rPr lang="en-ID" sz="1400" dirty="0">
                <a:latin typeface="Montserrat" pitchFamily="2" charset="0"/>
              </a:rPr>
              <a:t>, </a:t>
            </a:r>
            <a:r>
              <a:rPr lang="en-ID" sz="1400" dirty="0" err="1">
                <a:latin typeface="Montserrat" pitchFamily="2" charset="0"/>
              </a:rPr>
              <a:t>namun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tidak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dominan</a:t>
            </a:r>
            <a:r>
              <a:rPr lang="en-ID" sz="1400" dirty="0">
                <a:latin typeface="Montserrat" pitchFamily="2" charset="0"/>
              </a:rPr>
              <a:t>, agar </a:t>
            </a:r>
            <a:r>
              <a:rPr lang="en-ID" sz="1400" dirty="0" err="1">
                <a:latin typeface="Montserrat" pitchFamily="2" charset="0"/>
              </a:rPr>
              <a:t>kompetisi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berfokus</a:t>
            </a:r>
            <a:r>
              <a:rPr lang="en-ID" sz="1400" dirty="0">
                <a:latin typeface="Montserrat" pitchFamily="2" charset="0"/>
              </a:rPr>
              <a:t> pada </a:t>
            </a:r>
            <a:r>
              <a:rPr lang="en-ID" sz="1400" dirty="0" err="1">
                <a:latin typeface="Montserrat" pitchFamily="2" charset="0"/>
              </a:rPr>
              <a:t>nilai</a:t>
            </a:r>
            <a:r>
              <a:rPr lang="en-ID" sz="1400" dirty="0">
                <a:latin typeface="Montserrat" pitchFamily="2" charset="0"/>
              </a:rPr>
              <a:t> dan </a:t>
            </a:r>
            <a:r>
              <a:rPr lang="en-ID" sz="1400" dirty="0" err="1">
                <a:latin typeface="Montserrat" pitchFamily="2" charset="0"/>
              </a:rPr>
              <a:t>kualitas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konten</a:t>
            </a:r>
            <a:r>
              <a:rPr lang="en-ID" sz="1400" dirty="0">
                <a:latin typeface="Montserrat" pitchFamily="2" charset="0"/>
              </a:rPr>
              <a:t>, </a:t>
            </a:r>
            <a:r>
              <a:rPr lang="en-ID" sz="1400" dirty="0" err="1">
                <a:latin typeface="Montserrat" pitchFamily="2" charset="0"/>
              </a:rPr>
              <a:t>bukan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hanya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jumlah</a:t>
            </a:r>
            <a:r>
              <a:rPr lang="en-ID" sz="1400" dirty="0">
                <a:latin typeface="Montserrat" pitchFamily="2" charset="0"/>
              </a:rPr>
              <a:t> </a:t>
            </a:r>
            <a:r>
              <a:rPr lang="en-ID" sz="1400" dirty="0" err="1">
                <a:latin typeface="Montserrat" pitchFamily="2" charset="0"/>
              </a:rPr>
              <a:t>interaksi</a:t>
            </a:r>
            <a:r>
              <a:rPr lang="en-ID" sz="1400" dirty="0">
                <a:latin typeface="Montserra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36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020A1-8BA1-8ECD-FF2C-9371FE51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7;p5">
            <a:extLst>
              <a:ext uri="{FF2B5EF4-FFF2-40B4-BE49-F238E27FC236}">
                <a16:creationId xmlns:a16="http://schemas.microsoft.com/office/drawing/2014/main" id="{03A61D0A-BDCA-DB07-3F8E-46E9F99F689F}"/>
              </a:ext>
            </a:extLst>
          </p:cNvPr>
          <p:cNvSpPr txBox="1"/>
          <p:nvPr/>
        </p:nvSpPr>
        <p:spPr>
          <a:xfrm>
            <a:off x="335599" y="1221726"/>
            <a:ext cx="7944802" cy="290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PT Duta Elok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Persada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berhak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menayangkan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ulang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video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terpilih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pada media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sosial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dan channel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resmi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PT Duta Elok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Persada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+mj-lt"/>
              <a:buAutoNum type="arabicPeriod"/>
            </a:pPr>
            <a:endParaRPr lang="en-ID" sz="1400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PT Duta Elok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Persada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tidak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bertanggung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jawab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atas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hal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apapun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mengenai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video yang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sudah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diunggah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(upload)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ke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media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sosial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apabila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terjadi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penuntutan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kepemilikan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/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hak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cipta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atas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sebagian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/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seluruh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bagian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video dan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hal-hal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lainnya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yang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membuat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kerugian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dengan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nilai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ataupun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tanpa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nilai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bagi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peserta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maupun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pihak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lain.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30D20F-5CC3-238E-C25F-6E66CC0F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031"/>
            <a:ext cx="7886700" cy="66447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KETENTUAN LAINNYA</a:t>
            </a:r>
            <a:endParaRPr lang="en-ID" sz="3000" b="1" dirty="0"/>
          </a:p>
        </p:txBody>
      </p:sp>
    </p:spTree>
    <p:extLst>
      <p:ext uri="{BB962C8B-B14F-4D97-AF65-F5344CB8AC3E}">
        <p14:creationId xmlns:p14="http://schemas.microsoft.com/office/powerpoint/2010/main" val="328480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750" y="1509551"/>
            <a:ext cx="2124423" cy="212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8"/>
          <p:cNvSpPr txBox="1"/>
          <p:nvPr/>
        </p:nvSpPr>
        <p:spPr>
          <a:xfrm>
            <a:off x="1236450" y="262400"/>
            <a:ext cx="6671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chemeClr val="dk1"/>
                </a:solidFill>
                <a:latin typeface="Montserrat Black" pitchFamily="2" charset="0"/>
                <a:ea typeface="Arial Black"/>
                <a:cs typeface="Arial Black"/>
                <a:sym typeface="Arial Black"/>
              </a:rPr>
              <a:t>MEDIA SOSIAL</a:t>
            </a:r>
            <a:endParaRPr sz="100" b="0" i="0" u="none" strike="noStrike" cap="none">
              <a:solidFill>
                <a:schemeClr val="dk1"/>
              </a:solidFill>
              <a:latin typeface="Montserrat Black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449" y="15001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6175" y="1343575"/>
            <a:ext cx="2456350" cy="24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8"/>
          <p:cNvSpPr txBox="1"/>
          <p:nvPr/>
        </p:nvSpPr>
        <p:spPr>
          <a:xfrm>
            <a:off x="628357" y="3799925"/>
            <a:ext cx="2143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INSTAGRAM</a:t>
            </a:r>
            <a:endParaRPr sz="1200" b="1" i="0" u="none" strike="noStrike" cap="none" dirty="0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@DUTAELOKPERSADA</a:t>
            </a:r>
            <a:endParaRPr sz="1200" b="0" i="0" u="none" strike="noStrike" cap="none" dirty="0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 txBox="1"/>
          <p:nvPr/>
        </p:nvSpPr>
        <p:spPr>
          <a:xfrm>
            <a:off x="3354800" y="3799925"/>
            <a:ext cx="2400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FACEBOOK</a:t>
            </a:r>
            <a:endParaRPr sz="1200" b="1" i="0" u="none" strike="noStrike" cap="none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PT DUTA ELOK PERSADA</a:t>
            </a:r>
            <a:endParaRPr sz="1200" b="0" i="0" u="none" strike="noStrike" cap="none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 txBox="1"/>
          <p:nvPr/>
        </p:nvSpPr>
        <p:spPr>
          <a:xfrm>
            <a:off x="6338950" y="3799925"/>
            <a:ext cx="2050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TIKTOK</a:t>
            </a:r>
            <a:endParaRPr sz="1200" b="1" i="0" u="none" strike="noStrike" cap="none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@DUTAELOKPERSADA</a:t>
            </a:r>
            <a:endParaRPr sz="1200" b="1" i="0" u="none" strike="noStrike" cap="none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7;p3">
            <a:extLst>
              <a:ext uri="{FF2B5EF4-FFF2-40B4-BE49-F238E27FC236}">
                <a16:creationId xmlns:a16="http://schemas.microsoft.com/office/drawing/2014/main" id="{8EA0DDB0-887A-92A0-EE0E-A380B257A6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9811" y="720385"/>
            <a:ext cx="8556601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KEGIATAN:</a:t>
            </a:r>
            <a:endParaRPr sz="2000" b="1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Mengunggah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(Upload) video</a:t>
            </a:r>
            <a:r>
              <a:rPr lang="en-US" sz="14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konten</a:t>
            </a:r>
            <a:r>
              <a:rPr lang="en-U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NuAmoorea</a:t>
            </a:r>
            <a:r>
              <a:rPr lang="en-U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(Beauty Bar / Beauty Plus Bar / Paste Cleanser)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dengan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durasi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15 – 60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detik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secara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serentak</a:t>
            </a:r>
            <a:r>
              <a:rPr lang="en-US" sz="14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pada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tanggal</a:t>
            </a:r>
            <a:r>
              <a:rPr lang="en-US" sz="14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19 Juni 2026.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1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TUJUAN KEGIATAN: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Mengoptimalkan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personal branding para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DEPpreneur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melalui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pemanfaatan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media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sosial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secara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aktif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dan </a:t>
            </a:r>
            <a:r>
              <a:rPr lang="en-US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strategis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Meningkatkan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brand awareness PT Duta Elok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Persada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sebagai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perusahaan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yang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berkomitmen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dalam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menciptakan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dan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mengembangkan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wirausaha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Mensosialisasikan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dan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memperluas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jangkauan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informasi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mengenai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Nu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Amoorea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Beauty Bar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kepada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masyarakat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Menjadi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wadah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apresiasi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sekaligus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sumber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inspirasi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bagi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DEPpreneur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dalam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mengembangkan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strategi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promosi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yang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kreatif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dan </a:t>
            </a:r>
            <a:r>
              <a:rPr lang="en-US" sz="140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efektif</a:t>
            </a:r>
            <a:r>
              <a:rPr lang="en-US" sz="14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sz="140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endParaRPr lang="en-US" sz="1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SYARAT PESERTA: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Member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aktif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PT Duta Elok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Persada</a:t>
            </a:r>
            <a:endParaRPr sz="1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Mengisi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form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pendaftaran</a:t>
            </a:r>
            <a:r>
              <a:rPr lang="en-US" sz="1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via Google Form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19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;p4">
            <a:extLst>
              <a:ext uri="{FF2B5EF4-FFF2-40B4-BE49-F238E27FC236}">
                <a16:creationId xmlns:a16="http://schemas.microsoft.com/office/drawing/2014/main" id="{4942D0BE-7AB1-5A26-6AD5-8F86734CB373}"/>
              </a:ext>
            </a:extLst>
          </p:cNvPr>
          <p:cNvSpPr txBox="1"/>
          <p:nvPr/>
        </p:nvSpPr>
        <p:spPr>
          <a:xfrm>
            <a:off x="467549" y="555833"/>
            <a:ext cx="8483945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JADWAL PELAKSANAAN:</a:t>
            </a:r>
            <a:endParaRPr sz="1400" b="0" i="0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Periode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pendaftaran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: </a:t>
            </a:r>
            <a:r>
              <a:rPr lang="en-US" sz="1600" b="1" dirty="0">
                <a:latin typeface="Montserrat" pitchFamily="2" charset="0"/>
                <a:ea typeface="Calibri"/>
                <a:cs typeface="Calibri"/>
                <a:sym typeface="Calibri"/>
              </a:rPr>
              <a:t>20</a:t>
            </a:r>
            <a:r>
              <a:rPr lang="en-US" sz="16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April – 18 Juni 2026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Tanggal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unggah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video : </a:t>
            </a:r>
            <a:r>
              <a:rPr lang="en-US" sz="16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Jumat, 1</a:t>
            </a:r>
            <a:r>
              <a:rPr lang="en-US" sz="1600" b="1" dirty="0">
                <a:latin typeface="Montserrat" pitchFamily="2" charset="0"/>
                <a:ea typeface="Calibri"/>
                <a:cs typeface="Calibri"/>
                <a:sym typeface="Calibri"/>
              </a:rPr>
              <a:t>9 Juni </a:t>
            </a:r>
            <a:r>
              <a:rPr lang="en-US" sz="16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2026</a:t>
            </a:r>
            <a:endParaRPr sz="1400" b="0" i="0" u="none" strike="noStrike" cap="none" dirty="0"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Periode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penilaian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: </a:t>
            </a:r>
            <a:r>
              <a:rPr lang="en-US" sz="1600" dirty="0">
                <a:latin typeface="Montserrat" pitchFamily="2" charset="0"/>
                <a:ea typeface="Calibri"/>
                <a:cs typeface="Calibri"/>
                <a:sym typeface="Calibri"/>
              </a:rPr>
              <a:t>20 – 27 Juni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2026</a:t>
            </a:r>
            <a:endParaRPr sz="1400" b="0" i="0" u="none" strike="noStrike" cap="none" dirty="0"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Pengumuman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pemenang</a:t>
            </a:r>
            <a:r>
              <a:rPr lang="en-US" sz="1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: 30 Juni 2026</a:t>
            </a:r>
            <a:endParaRPr sz="1400" b="0" i="0" u="none" strike="noStrike" cap="none" dirty="0"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UPLOAD DI :</a:t>
            </a:r>
            <a:endParaRPr sz="1400" b="0" i="0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Instagram Reels, Facebook dan </a:t>
            </a:r>
            <a:r>
              <a:rPr lang="en-US" sz="160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atau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TikTok.</a:t>
            </a:r>
            <a:br>
              <a:rPr lang="en-US" sz="160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endParaRPr sz="1600" i="0" u="none" strike="noStrike" cap="none" dirty="0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HADIAH :</a:t>
            </a:r>
            <a:endParaRPr sz="1400" b="0" i="0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Total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hadiah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hingga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Rp35.000.000,-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erupa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1 box BB Drink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untuk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masing-masing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dari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100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peserta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terdaftar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dengan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konten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sesuai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kriteria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(1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akun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hanya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berlaku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untuk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1 video).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Paket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produk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eksklusif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untuk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3 video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terbaik</a:t>
            </a:r>
            <a:endParaRPr lang="en-US" sz="1600" b="0" i="0" u="none" strike="noStrike" cap="none" dirty="0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PENGUMUMAN PEMENANG:</a:t>
            </a:r>
            <a:endParaRPr sz="1400" b="0" i="0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Pemenang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diumumkan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pada Selasa, 30 Juni 2026</a:t>
            </a:r>
            <a:endParaRPr sz="1400" b="0" i="0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57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8215D-D077-06C4-8AD7-DFA71114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8F9972-5CE1-BB0F-48C3-F27A2558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696215"/>
            <a:ext cx="7886700" cy="156028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a typeface="Calibri"/>
                <a:cs typeface="Calibri"/>
                <a:sym typeface="Calibri"/>
              </a:rPr>
              <a:t>HEALTHY SKIN FOR ALL</a:t>
            </a:r>
            <a:endParaRPr lang="en-ID" sz="4400" dirty="0"/>
          </a:p>
        </p:txBody>
      </p:sp>
      <p:sp>
        <p:nvSpPr>
          <p:cNvPr id="2" name="Google Shape;257;p5">
            <a:extLst>
              <a:ext uri="{FF2B5EF4-FFF2-40B4-BE49-F238E27FC236}">
                <a16:creationId xmlns:a16="http://schemas.microsoft.com/office/drawing/2014/main" id="{2509E4B5-B430-7B4A-9FBD-B8F24192373E}"/>
              </a:ext>
            </a:extLst>
          </p:cNvPr>
          <p:cNvSpPr txBox="1"/>
          <p:nvPr/>
        </p:nvSpPr>
        <p:spPr>
          <a:xfrm>
            <a:off x="352879" y="376090"/>
            <a:ext cx="25264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</a:pPr>
            <a:r>
              <a:rPr lang="en-ID" sz="1200" b="0" i="1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campaign message</a:t>
            </a:r>
            <a:endParaRPr sz="1200" b="0" i="1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83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BA955-D4C8-7051-9917-9C20BD333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FAED48-4F53-A0F8-E85F-5C6FA711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a typeface="Calibri"/>
                <a:cs typeface="Calibri"/>
                <a:sym typeface="Calibri"/>
              </a:rPr>
              <a:t>PLATFORM STRATEGY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5E0D7-CC05-7CD1-A1CB-08A12D5C3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0" y="1159272"/>
            <a:ext cx="3868340" cy="617934"/>
          </a:xfrm>
        </p:spPr>
        <p:txBody>
          <a:bodyPr>
            <a:normAutofit fontScale="92500"/>
          </a:bodyPr>
          <a:lstStyle/>
          <a:p>
            <a:r>
              <a:rPr lang="en-ID" sz="2800" dirty="0"/>
              <a:t>INSTAGRAM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847F44-8B70-C035-D0BD-9B1995B78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129" y="1777206"/>
            <a:ext cx="3751318" cy="27634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D" sz="1600" dirty="0" err="1"/>
              <a:t>Lebih</a:t>
            </a:r>
            <a:r>
              <a:rPr lang="en-ID" sz="1600" dirty="0"/>
              <a:t> optimal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b="1" dirty="0"/>
              <a:t>branding &amp; </a:t>
            </a:r>
            <a:r>
              <a:rPr lang="en-ID" sz="1600" b="1" dirty="0" err="1"/>
              <a:t>promosi</a:t>
            </a:r>
            <a:r>
              <a:rPr lang="en-ID" sz="1600" b="1" dirty="0"/>
              <a:t> </a:t>
            </a:r>
            <a:r>
              <a:rPr lang="en-ID" sz="1600" b="1" dirty="0" err="1"/>
              <a:t>produk</a:t>
            </a:r>
            <a:r>
              <a:rPr lang="en-ID" sz="1600" dirty="0"/>
              <a:t> </a:t>
            </a:r>
          </a:p>
          <a:p>
            <a:pPr>
              <a:lnSpc>
                <a:spcPct val="150000"/>
              </a:lnSpc>
            </a:pPr>
            <a:r>
              <a:rPr lang="en-ID" sz="1600" dirty="0" err="1"/>
              <a:t>Penyampaian</a:t>
            </a:r>
            <a:r>
              <a:rPr lang="en-ID" sz="1600" dirty="0"/>
              <a:t> </a:t>
            </a:r>
            <a:r>
              <a:rPr lang="en-ID" sz="1600" dirty="0" err="1"/>
              <a:t>konten</a:t>
            </a:r>
            <a:r>
              <a:rPr lang="en-ID" sz="1600" dirty="0"/>
              <a:t> </a:t>
            </a:r>
            <a:r>
              <a:rPr lang="en-ID" sz="1600" dirty="0" err="1"/>
              <a:t>lebih</a:t>
            </a:r>
            <a:r>
              <a:rPr lang="en-ID" sz="1600" dirty="0"/>
              <a:t> </a:t>
            </a:r>
            <a:r>
              <a:rPr lang="en-ID" sz="1600" b="1" dirty="0" err="1"/>
              <a:t>terstruktur</a:t>
            </a:r>
            <a:r>
              <a:rPr lang="en-ID" sz="1600" b="1" dirty="0"/>
              <a:t> &amp; </a:t>
            </a:r>
            <a:r>
              <a:rPr lang="en-ID" sz="1600" b="1" dirty="0" err="1"/>
              <a:t>profesional</a:t>
            </a:r>
            <a:r>
              <a:rPr lang="en-ID" sz="1600" dirty="0"/>
              <a:t> </a:t>
            </a:r>
          </a:p>
          <a:p>
            <a:pPr>
              <a:lnSpc>
                <a:spcPct val="150000"/>
              </a:lnSpc>
            </a:pPr>
            <a:r>
              <a:rPr lang="en-ID" sz="1600" dirty="0"/>
              <a:t>Performa </a:t>
            </a:r>
            <a:r>
              <a:rPr lang="en-ID" sz="1600" dirty="0" err="1"/>
              <a:t>lebih</a:t>
            </a:r>
            <a:r>
              <a:rPr lang="en-ID" sz="1600" dirty="0"/>
              <a:t> </a:t>
            </a:r>
            <a:r>
              <a:rPr lang="en-ID" sz="1600" b="1" dirty="0" err="1"/>
              <a:t>stabil</a:t>
            </a:r>
            <a:r>
              <a:rPr lang="en-ID" sz="1600" b="1" dirty="0"/>
              <a:t> &amp; </a:t>
            </a:r>
            <a:r>
              <a:rPr lang="en-ID" sz="1600" b="1" dirty="0" err="1"/>
              <a:t>terukur</a:t>
            </a:r>
            <a:r>
              <a:rPr lang="en-ID" sz="1600" dirty="0"/>
              <a:t> </a:t>
            </a:r>
          </a:p>
          <a:p>
            <a:pPr>
              <a:lnSpc>
                <a:spcPct val="150000"/>
              </a:lnSpc>
            </a:pPr>
            <a:r>
              <a:rPr lang="en-ID" sz="1600" dirty="0" err="1"/>
              <a:t>Membangun</a:t>
            </a:r>
            <a:r>
              <a:rPr lang="en-ID" sz="1600" dirty="0"/>
              <a:t> </a:t>
            </a:r>
            <a:r>
              <a:rPr lang="en-ID" sz="1600" b="1" dirty="0" err="1"/>
              <a:t>citra</a:t>
            </a:r>
            <a:r>
              <a:rPr lang="en-ID" sz="1600" b="1" dirty="0"/>
              <a:t> brand yang </a:t>
            </a:r>
            <a:r>
              <a:rPr lang="en-ID" sz="1600" b="1" dirty="0" err="1"/>
              <a:t>konsisten</a:t>
            </a:r>
            <a:endParaRPr lang="en-ID" sz="1600" dirty="0"/>
          </a:p>
          <a:p>
            <a:pPr>
              <a:lnSpc>
                <a:spcPct val="150000"/>
              </a:lnSpc>
            </a:pPr>
            <a:endParaRPr lang="en-ID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CF190C-DCEC-70B6-7852-360EF860F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6768" y="1159272"/>
            <a:ext cx="3887391" cy="61793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Compared to </a:t>
            </a:r>
            <a:r>
              <a:rPr lang="en-US" sz="2800" dirty="0" err="1"/>
              <a:t>Tiktok</a:t>
            </a:r>
            <a:endParaRPr lang="en-ID" sz="2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3B7615-8377-C70E-BE3A-AD8613AA4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6768" y="1777206"/>
            <a:ext cx="3887391" cy="27634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ID" sz="1600" dirty="0"/>
              <a:t>TikTok </a:t>
            </a:r>
            <a:r>
              <a:rPr lang="en-ID" sz="1600" dirty="0" err="1"/>
              <a:t>kuat</a:t>
            </a:r>
            <a:r>
              <a:rPr lang="en-ID" sz="1600" dirty="0"/>
              <a:t> di </a:t>
            </a:r>
            <a:r>
              <a:rPr lang="en-ID" sz="1600" b="1" dirty="0"/>
              <a:t>trend &amp; viral </a:t>
            </a:r>
            <a:r>
              <a:rPr lang="en-ID" sz="1600" b="1" dirty="0" err="1"/>
              <a:t>cepat</a:t>
            </a:r>
            <a:endParaRPr lang="en-ID" sz="1600" b="1" dirty="0"/>
          </a:p>
          <a:p>
            <a:pPr>
              <a:lnSpc>
                <a:spcPct val="160000"/>
              </a:lnSpc>
            </a:pPr>
            <a:r>
              <a:rPr lang="en-ID" sz="1600" dirty="0" err="1"/>
              <a:t>Namun</a:t>
            </a:r>
            <a:r>
              <a:rPr lang="en-ID" sz="1600" dirty="0"/>
              <a:t> sangat </a:t>
            </a:r>
            <a:r>
              <a:rPr lang="en-ID" sz="1600" dirty="0" err="1"/>
              <a:t>bergantung</a:t>
            </a:r>
            <a:r>
              <a:rPr lang="en-ID" sz="1600" dirty="0"/>
              <a:t> pada </a:t>
            </a:r>
            <a:r>
              <a:rPr lang="en-ID" sz="1600" b="1" dirty="0" err="1"/>
              <a:t>konten</a:t>
            </a:r>
            <a:r>
              <a:rPr lang="en-ID" sz="1600" b="1" dirty="0"/>
              <a:t> </a:t>
            </a:r>
            <a:r>
              <a:rPr lang="en-ID" sz="1600" b="1" dirty="0" err="1"/>
              <a:t>hiburan</a:t>
            </a:r>
            <a:r>
              <a:rPr lang="en-ID" sz="1600" b="1" dirty="0"/>
              <a:t> &amp; </a:t>
            </a:r>
            <a:r>
              <a:rPr lang="en-ID" sz="1600" b="1" dirty="0" err="1"/>
              <a:t>algoritma</a:t>
            </a:r>
            <a:endParaRPr lang="en-ID" sz="1600" b="1" dirty="0"/>
          </a:p>
          <a:p>
            <a:pPr>
              <a:lnSpc>
                <a:spcPct val="160000"/>
              </a:lnSpc>
            </a:pPr>
            <a:r>
              <a:rPr lang="en-ID" sz="1600" dirty="0" err="1"/>
              <a:t>Konten</a:t>
            </a:r>
            <a:r>
              <a:rPr lang="en-ID" sz="1600" dirty="0"/>
              <a:t> </a:t>
            </a:r>
            <a:r>
              <a:rPr lang="en-ID" sz="1600" dirty="0" err="1"/>
              <a:t>promosi</a:t>
            </a:r>
            <a:r>
              <a:rPr lang="en-ID" sz="1600" dirty="0"/>
              <a:t> </a:t>
            </a:r>
            <a:r>
              <a:rPr lang="en-ID" sz="1600" dirty="0" err="1"/>
              <a:t>cenderung</a:t>
            </a:r>
            <a:r>
              <a:rPr lang="en-ID" sz="1600" dirty="0"/>
              <a:t> </a:t>
            </a:r>
            <a:r>
              <a:rPr lang="en-ID" sz="1600" dirty="0" err="1"/>
              <a:t>perlu</a:t>
            </a:r>
            <a:r>
              <a:rPr lang="en-ID" sz="1600" dirty="0"/>
              <a:t> </a:t>
            </a:r>
            <a:r>
              <a:rPr lang="en-ID" sz="1600" dirty="0" err="1"/>
              <a:t>pendekatan</a:t>
            </a:r>
            <a:r>
              <a:rPr lang="en-ID" sz="1600" dirty="0"/>
              <a:t> </a:t>
            </a:r>
            <a:r>
              <a:rPr lang="en-ID" sz="1600" b="1" dirty="0" err="1"/>
              <a:t>lebih</a:t>
            </a:r>
            <a:r>
              <a:rPr lang="en-ID" sz="1600" b="1" dirty="0"/>
              <a:t> </a:t>
            </a:r>
            <a:r>
              <a:rPr lang="en-ID" sz="1600" b="1" dirty="0" err="1"/>
              <a:t>organik</a:t>
            </a:r>
            <a:r>
              <a:rPr lang="en-ID" sz="1600" b="1" dirty="0"/>
              <a:t> &amp; </a:t>
            </a:r>
            <a:r>
              <a:rPr lang="en-ID" sz="1600" b="1" dirty="0" err="1"/>
              <a:t>tidak</a:t>
            </a:r>
            <a:r>
              <a:rPr lang="en-ID" sz="1600" b="1" dirty="0"/>
              <a:t> </a:t>
            </a:r>
            <a:r>
              <a:rPr lang="en-ID" sz="1600" b="1" dirty="0" err="1"/>
              <a:t>langsung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121757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926B-6A67-1FDE-BF15-A90BFD684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22E156-E374-9CC2-6508-BB19D3F6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132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Calibri"/>
                <a:cs typeface="Calibri"/>
                <a:sym typeface="Calibri"/>
              </a:rPr>
              <a:t>WHY REELS?</a:t>
            </a:r>
            <a:endParaRPr lang="en-ID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ACDC3A-AB30-098A-0329-94283A9A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9182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D" sz="1600" dirty="0" err="1"/>
              <a:t>Jangkauan</a:t>
            </a:r>
            <a:r>
              <a:rPr lang="en-ID" sz="1600" dirty="0"/>
              <a:t> </a:t>
            </a:r>
            <a:r>
              <a:rPr lang="en-ID" sz="1600" dirty="0" err="1"/>
              <a:t>luas</a:t>
            </a:r>
            <a:r>
              <a:rPr lang="en-ID" sz="1600" dirty="0"/>
              <a:t> </a:t>
            </a:r>
            <a:r>
              <a:rPr lang="en-ID" sz="1600" b="1" dirty="0"/>
              <a:t>(beyond followers)</a:t>
            </a:r>
          </a:p>
          <a:p>
            <a:pPr>
              <a:lnSpc>
                <a:spcPct val="150000"/>
              </a:lnSpc>
            </a:pPr>
            <a:r>
              <a:rPr lang="en-ID" sz="1600" dirty="0" err="1"/>
              <a:t>Didorong</a:t>
            </a:r>
            <a:r>
              <a:rPr lang="en-ID" sz="1600" dirty="0"/>
              <a:t> </a:t>
            </a:r>
            <a:r>
              <a:rPr lang="en-ID" sz="1600" dirty="0" err="1"/>
              <a:t>algoritma</a:t>
            </a:r>
            <a:r>
              <a:rPr lang="en-ID" sz="1600" dirty="0"/>
              <a:t> (</a:t>
            </a:r>
            <a:r>
              <a:rPr lang="en-ID" sz="1600" dirty="0" err="1"/>
              <a:t>prioritas</a:t>
            </a:r>
            <a:r>
              <a:rPr lang="en-ID" sz="1600" dirty="0"/>
              <a:t> video </a:t>
            </a:r>
            <a:r>
              <a:rPr lang="en-ID" sz="1600" dirty="0" err="1"/>
              <a:t>pendek</a:t>
            </a:r>
            <a:r>
              <a:rPr lang="en-ID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ID" sz="1600" dirty="0" err="1"/>
              <a:t>Potensi</a:t>
            </a:r>
            <a:r>
              <a:rPr lang="en-ID" sz="1600" dirty="0"/>
              <a:t> </a:t>
            </a:r>
            <a:r>
              <a:rPr lang="en-ID" sz="1600" b="1" dirty="0"/>
              <a:t>engagement </a:t>
            </a:r>
            <a:r>
              <a:rPr lang="en-ID" sz="1600" b="1" dirty="0" err="1"/>
              <a:t>tinggi</a:t>
            </a:r>
            <a:endParaRPr lang="en-ID" sz="1600" b="1" dirty="0"/>
          </a:p>
          <a:p>
            <a:pPr>
              <a:lnSpc>
                <a:spcPct val="150000"/>
              </a:lnSpc>
            </a:pPr>
            <a:r>
              <a:rPr lang="en-ID" sz="1600" dirty="0" err="1"/>
              <a:t>Mempercepat</a:t>
            </a:r>
            <a:r>
              <a:rPr lang="en-ID" sz="1600" dirty="0"/>
              <a:t> </a:t>
            </a:r>
            <a:r>
              <a:rPr lang="en-ID" sz="1600" dirty="0" err="1"/>
              <a:t>distribusi</a:t>
            </a:r>
            <a:r>
              <a:rPr lang="en-ID" sz="1600" dirty="0"/>
              <a:t> </a:t>
            </a:r>
            <a:r>
              <a:rPr lang="en-ID" sz="1600" dirty="0" err="1"/>
              <a:t>konten</a:t>
            </a:r>
            <a:endParaRPr lang="en-ID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AA7FA-2110-157B-95A7-5AAA0E4EAD11}"/>
              </a:ext>
            </a:extLst>
          </p:cNvPr>
          <p:cNvSpPr txBox="1"/>
          <p:nvPr/>
        </p:nvSpPr>
        <p:spPr>
          <a:xfrm>
            <a:off x="1799771" y="3606404"/>
            <a:ext cx="5544457" cy="583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ID" sz="2400" b="1" dirty="0">
                <a:latin typeface="Montserrat" pitchFamily="2" charset="0"/>
              </a:rPr>
              <a:t>Reels = Reach + Engagement</a:t>
            </a:r>
          </a:p>
        </p:txBody>
      </p:sp>
    </p:spTree>
    <p:extLst>
      <p:ext uri="{BB962C8B-B14F-4D97-AF65-F5344CB8AC3E}">
        <p14:creationId xmlns:p14="http://schemas.microsoft.com/office/powerpoint/2010/main" val="226300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1CA63-1DCE-1B38-632C-2880A25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7;p5">
            <a:extLst>
              <a:ext uri="{FF2B5EF4-FFF2-40B4-BE49-F238E27FC236}">
                <a16:creationId xmlns:a16="http://schemas.microsoft.com/office/drawing/2014/main" id="{9FBDCCFF-3ED9-947B-6154-4ECF47C5FD6F}"/>
              </a:ext>
            </a:extLst>
          </p:cNvPr>
          <p:cNvSpPr txBox="1"/>
          <p:nvPr/>
        </p:nvSpPr>
        <p:spPr>
          <a:xfrm>
            <a:off x="412727" y="1343643"/>
            <a:ext cx="8318545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sv-SE" sz="1400" dirty="0">
                <a:latin typeface="Montserrat" pitchFamily="2" charset="0"/>
                <a:ea typeface="Calibri"/>
                <a:cs typeface="Calibri"/>
                <a:sym typeface="Calibri"/>
              </a:rPr>
              <a:t>Konten Video Original </a:t>
            </a:r>
            <a:r>
              <a:rPr lang="sv-SE" sz="1400" b="1" dirty="0">
                <a:latin typeface="Montserrat" pitchFamily="2" charset="0"/>
                <a:ea typeface="Calibri"/>
                <a:cs typeface="Calibri"/>
                <a:sym typeface="Calibri"/>
              </a:rPr>
              <a:t>(bukan repost/duplikat)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nn-NO" sz="1400" dirty="0">
                <a:latin typeface="Montserrat" pitchFamily="2" charset="0"/>
                <a:ea typeface="Calibri"/>
                <a:cs typeface="Calibri"/>
                <a:sym typeface="Calibri"/>
              </a:rPr>
              <a:t>Relevan dengan produk </a:t>
            </a:r>
            <a:r>
              <a:rPr lang="nn-NO" sz="1400" b="1" dirty="0">
                <a:latin typeface="Montserrat" pitchFamily="2" charset="0"/>
                <a:ea typeface="Calibri"/>
                <a:cs typeface="Calibri"/>
                <a:sym typeface="Calibri"/>
              </a:rPr>
              <a:t>Nu Amoorea Beauty Bar / Beauty Plus Bar / Paste Cleanser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Menampilkan</a:t>
            </a:r>
            <a:r>
              <a:rPr lang="en-US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penggunaan</a:t>
            </a:r>
            <a:r>
              <a:rPr lang="en-US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produk</a:t>
            </a:r>
            <a:r>
              <a:rPr lang="en-US" sz="140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(</a:t>
            </a: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secara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langsung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atau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kreatif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)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Video </a:t>
            </a: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diambil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pada </a:t>
            </a:r>
            <a:r>
              <a:rPr lang="en-US" sz="1400" b="1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posisi</a:t>
            </a:r>
            <a:r>
              <a:rPr lang="en-US" sz="14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vertical</a:t>
            </a:r>
            <a:r>
              <a:rPr lang="en-US" sz="1400" b="1" dirty="0">
                <a:latin typeface="Montserrat" pitchFamily="2" charset="0"/>
                <a:ea typeface="Calibri"/>
                <a:cs typeface="Calibri"/>
                <a:sym typeface="Calibri"/>
              </a:rPr>
              <a:t> (9:16) </a:t>
            </a:r>
            <a:r>
              <a:rPr lang="en-US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untuk</a:t>
            </a: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 Instagram Reels</a:t>
            </a:r>
            <a:endParaRPr sz="1400" b="1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Kualitas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video </a:t>
            </a:r>
            <a:r>
              <a:rPr lang="en-US" sz="1400" b="1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harus</a:t>
            </a:r>
            <a:r>
              <a:rPr lang="en-US" sz="14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high definition</a:t>
            </a:r>
            <a:r>
              <a:rPr lang="en-US" sz="14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(HD)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sv-SE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Durasi video 15 – 60 detik </a:t>
            </a:r>
            <a:r>
              <a:rPr lang="sv-SE" sz="1400" b="1" i="1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(disarankan 15 – 30 detik)</a:t>
            </a:r>
            <a:r>
              <a:rPr lang="en-US" sz="1400" b="1" i="1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en-US" sz="1400" b="1" i="1" dirty="0"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2BCEAC-6568-F363-276E-780BEAD54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9471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Calibri"/>
                <a:cs typeface="Calibri"/>
                <a:sym typeface="Calibri"/>
              </a:rPr>
              <a:t>KETENTUAN TEKNIS: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4366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F1FE-3E44-E8DD-19C9-4824A843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7;p5">
            <a:extLst>
              <a:ext uri="{FF2B5EF4-FFF2-40B4-BE49-F238E27FC236}">
                <a16:creationId xmlns:a16="http://schemas.microsoft.com/office/drawing/2014/main" id="{79E275F6-863E-CC04-99C4-B2D0919CB992}"/>
              </a:ext>
            </a:extLst>
          </p:cNvPr>
          <p:cNvSpPr txBox="1"/>
          <p:nvPr/>
        </p:nvSpPr>
        <p:spPr>
          <a:xfrm>
            <a:off x="412727" y="1343643"/>
            <a:ext cx="831854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Video </a:t>
            </a:r>
            <a:r>
              <a:rPr lang="en-US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tidak</a:t>
            </a:r>
            <a:r>
              <a:rPr lang="en-US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mengandung</a:t>
            </a:r>
            <a:r>
              <a:rPr lang="en-US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unsur</a:t>
            </a: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 SARA dan </a:t>
            </a:r>
            <a:r>
              <a:rPr lang="en-US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Pelanggaran</a:t>
            </a:r>
            <a:r>
              <a:rPr lang="en-US" sz="1400" dirty="0">
                <a:latin typeface="Montserrat" pitchFamily="2" charset="0"/>
                <a:ea typeface="Calibri"/>
                <a:cs typeface="Calibri"/>
                <a:sym typeface="Calibri"/>
              </a:rPr>
              <a:t> Hak Cipta/Hukum </a:t>
            </a:r>
            <a:r>
              <a:rPr lang="en-US" sz="1400" dirty="0" err="1">
                <a:latin typeface="Montserrat" pitchFamily="2" charset="0"/>
                <a:ea typeface="Calibri"/>
                <a:cs typeface="Calibri"/>
                <a:sym typeface="Calibri"/>
              </a:rPr>
              <a:t>Lainnya</a:t>
            </a:r>
            <a:endParaRPr lang="en-US" sz="1400" b="1" i="1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Wajib </a:t>
            </a:r>
            <a:r>
              <a:rPr lang="en-US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menyertakan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tagline </a:t>
            </a:r>
            <a:r>
              <a:rPr lang="en-US" sz="14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“Healthy Skin for All” </a:t>
            </a:r>
            <a:r>
              <a:rPr lang="en-US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pada video dan caption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Wajib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menggunakan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hashtag: 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#CuciMuka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#SalamTempelBilas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#NuAmooreaBeautyBar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#</a:t>
            </a:r>
            <a:r>
              <a:rPr lang="en-ID" sz="1400" dirty="0">
                <a:latin typeface="Montserrat" pitchFamily="2" charset="0"/>
                <a:ea typeface="Calibri"/>
                <a:cs typeface="Calibri"/>
                <a:sym typeface="Calibri"/>
              </a:rPr>
              <a:t>DEPFluencer</a:t>
            </a:r>
            <a:endParaRPr lang="en-ID" sz="1400" b="0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#DutaElokPersada</a:t>
            </a:r>
            <a:endParaRPr sz="1400" b="0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E86314-8F8E-C771-533A-FB11CA4F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9471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Calibri"/>
                <a:cs typeface="Calibri"/>
                <a:sym typeface="Calibri"/>
              </a:rPr>
              <a:t>KETENTUAN KONTEN :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40916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AD5B2-0EBB-47C4-0945-0EBC3F407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7;p5">
            <a:extLst>
              <a:ext uri="{FF2B5EF4-FFF2-40B4-BE49-F238E27FC236}">
                <a16:creationId xmlns:a16="http://schemas.microsoft.com/office/drawing/2014/main" id="{39AE35BD-45C0-690B-A62A-BCDB634B6829}"/>
              </a:ext>
            </a:extLst>
          </p:cNvPr>
          <p:cNvSpPr txBox="1"/>
          <p:nvPr/>
        </p:nvSpPr>
        <p:spPr>
          <a:xfrm>
            <a:off x="412727" y="1332874"/>
            <a:ext cx="847001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Day in My Life (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rutinitas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harian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)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Before–After / Transformation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Storytelling / mini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sketsa</a:t>
            </a:r>
            <a:endParaRPr lang="en-ID" sz="1400" b="0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Edukasi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singkat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(tips skincare)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Testimoni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/ review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Konten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mengikuti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0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tren</a:t>
            </a: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/ audio viral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r>
              <a:rPr lang="en-ID" sz="14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POV / aesthetic / cinematic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C75"/>
              </a:buClr>
              <a:buSzPts val="1600"/>
              <a:buFont typeface="+mj-lt"/>
              <a:buAutoNum type="arabicPeriod"/>
            </a:pPr>
            <a:endParaRPr lang="en-ID" sz="1400" dirty="0"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53C75"/>
              </a:buClr>
              <a:buSzPts val="1600"/>
            </a:pPr>
            <a:r>
              <a:rPr lang="en-ID" sz="1400" b="1" i="0" u="none" strike="noStrike" cap="none" dirty="0" err="1">
                <a:latin typeface="Montserrat" pitchFamily="2" charset="0"/>
                <a:ea typeface="Calibri"/>
                <a:cs typeface="Calibri"/>
                <a:sym typeface="Calibri"/>
              </a:rPr>
              <a:t>Konten</a:t>
            </a:r>
            <a:r>
              <a:rPr lang="en-ID" sz="1400" b="1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disarakan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menunjukan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proses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cuci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muka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dengan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Nu </a:t>
            </a:r>
            <a:r>
              <a:rPr lang="en-ID" sz="1400" b="1" dirty="0" err="1">
                <a:latin typeface="Montserrat" pitchFamily="2" charset="0"/>
                <a:ea typeface="Calibri"/>
                <a:cs typeface="Calibri"/>
                <a:sym typeface="Calibri"/>
              </a:rPr>
              <a:t>Amoorea</a:t>
            </a:r>
            <a:r>
              <a:rPr lang="en-ID" sz="1400" b="1" dirty="0">
                <a:latin typeface="Montserrat" pitchFamily="2" charset="0"/>
                <a:ea typeface="Calibri"/>
                <a:cs typeface="Calibri"/>
                <a:sym typeface="Calibri"/>
              </a:rPr>
              <a:t> Beauty Bar / Beauty Plus Bar / Paste Cleanser.</a:t>
            </a:r>
            <a:endParaRPr sz="1400" b="1" i="0" u="none" strike="noStrike" cap="none" dirty="0"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BAA9AF-A0BF-FC2D-4BCF-D97F6573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947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ID" sz="3600" b="1" dirty="0"/>
              <a:t>VARIASI &amp; KREATIVITAS KONTEN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049746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</TotalTime>
  <Words>755</Words>
  <Application>Microsoft Office PowerPoint</Application>
  <PresentationFormat>On-screen Show (16:9)</PresentationFormat>
  <Paragraphs>116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Montserrat</vt:lpstr>
      <vt:lpstr>Montserrat Black</vt:lpstr>
      <vt:lpstr>Office Theme</vt:lpstr>
      <vt:lpstr>Custom Design</vt:lpstr>
      <vt:lpstr>PowerPoint Presentation</vt:lpstr>
      <vt:lpstr>PowerPoint Presentation</vt:lpstr>
      <vt:lpstr>PowerPoint Presentation</vt:lpstr>
      <vt:lpstr>HEALTHY SKIN FOR ALL</vt:lpstr>
      <vt:lpstr>PLATFORM STRATEGY</vt:lpstr>
      <vt:lpstr>WHY REELS?</vt:lpstr>
      <vt:lpstr>KETENTUAN TEKNIS:</vt:lpstr>
      <vt:lpstr>KETENTUAN KONTEN : </vt:lpstr>
      <vt:lpstr>VARIASI &amp; KREATIVITAS KONTEN</vt:lpstr>
      <vt:lpstr>PowerPoint Presentation</vt:lpstr>
      <vt:lpstr>TATA SYARAT UPLOAD VIDEO</vt:lpstr>
      <vt:lpstr>KRITERIA PENILAIAN  3 VIDEO TERBAIK</vt:lpstr>
      <vt:lpstr>KETENTUAN LAINNYA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Bewita Mettasari</dc:creator>
  <cp:lastModifiedBy>Bewita Mettasari</cp:lastModifiedBy>
  <cp:revision>91</cp:revision>
  <dcterms:created xsi:type="dcterms:W3CDTF">2024-11-23T03:00:51Z</dcterms:created>
  <dcterms:modified xsi:type="dcterms:W3CDTF">2026-04-20T02:13:47Z</dcterms:modified>
</cp:coreProperties>
</file>